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389" r:id="rId142"/>
    <p:sldId id="395" r:id="rId143"/>
    <p:sldId id="396" r:id="rId144"/>
    <p:sldId id="399" r:id="rId145"/>
    <p:sldId id="400" r:id="rId146"/>
    <p:sldId id="402" r:id="rId147"/>
    <p:sldId id="403" r:id="rId148"/>
    <p:sldId id="404" r:id="rId149"/>
    <p:sldId id="406" r:id="rId150"/>
    <p:sldId id="407" r:id="rId151"/>
    <p:sldId id="408" r:id="rId15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6041" autoAdjust="0"/>
  </p:normalViewPr>
  <p:slideViewPr>
    <p:cSldViewPr>
      <p:cViewPr>
        <p:scale>
          <a:sx n="100" d="100"/>
          <a:sy n="100" d="100"/>
        </p:scale>
        <p:origin x="-592" y="-238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2018/5/24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149</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1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1.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1.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8.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4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7.png"/><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r>
              <a:rPr lang="en-US" altLang="ja-JP" dirty="0" smtClean="0"/>
              <a:t>. (</a:t>
            </a:r>
            <a:r>
              <a:rPr lang="en-US" altLang="zh-CN" dirty="0" smtClean="0"/>
              <a:t>child process</a:t>
            </a:r>
            <a:r>
              <a:rPr lang="zh-CN" altLang="en-US" dirty="0" smtClean="0"/>
              <a:t>叫</a:t>
            </a:r>
            <a:r>
              <a:rPr lang="en-US" altLang="zh-CN" dirty="0" err="1" smtClean="0"/>
              <a:t>setsid</a:t>
            </a:r>
            <a:r>
              <a:rPr lang="en-US" altLang="zh-CN" dirty="0" smtClean="0"/>
              <a:t>()</a:t>
            </a:r>
            <a:r>
              <a:rPr lang="zh-CN" altLang="en-US" dirty="0" smtClean="0"/>
              <a:t>来变成</a:t>
            </a:r>
            <a:r>
              <a:rPr lang="en-US" altLang="zh-CN" dirty="0" smtClean="0"/>
              <a:t>group leader</a:t>
            </a:r>
            <a:r>
              <a:rPr lang="en-US" altLang="ja-JP" dirty="0" smtClean="0"/>
              <a:t>)</a:t>
            </a:r>
          </a:p>
          <a:p>
            <a:r>
              <a:rPr lang="en-US" altLang="ja-JP" b="1" dirty="0">
                <a:solidFill>
                  <a:srgbClr val="FF0000"/>
                </a:solidFill>
              </a:rPr>
              <a:t>Why </a:t>
            </a:r>
            <a:r>
              <a:rPr lang="en-US" altLang="ja-JP" b="1" dirty="0" smtClean="0">
                <a:solidFill>
                  <a:srgbClr val="FF0000"/>
                </a:solidFill>
              </a:rPr>
              <a:t>use </a:t>
            </a:r>
            <a:r>
              <a:rPr lang="en-US" altLang="ja-JP" b="1" dirty="0" err="1" smtClean="0">
                <a:solidFill>
                  <a:srgbClr val="FF0000"/>
                </a:solidFill>
              </a:rPr>
              <a:t>setsid</a:t>
            </a:r>
            <a:r>
              <a:rPr lang="en-US" altLang="ja-JP" b="1" dirty="0" smtClean="0">
                <a:solidFill>
                  <a:srgbClr val="FF0000"/>
                </a:solidFill>
              </a:rPr>
              <a:t>() </a:t>
            </a:r>
            <a:r>
              <a:rPr lang="en-US" altLang="ja-JP" b="1" dirty="0" smtClean="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endParaRPr lang="en-US" altLang="ja-JP" dirty="0" smtClean="0"/>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r>
              <a:rPr lang="en-US" altLang="ja-JP" dirty="0" smtClean="0"/>
              <a:t>.</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a:t>
            </a:r>
            <a:r>
              <a:rPr lang="en-US" altLang="ja-JP" sz="1200" dirty="0" smtClean="0"/>
              <a:t>seats</a:t>
            </a:r>
          </a:p>
          <a:p>
            <a:r>
              <a:rPr kumimoji="1" lang="zh-CN" altLang="en-US" sz="1200" dirty="0" smtClean="0"/>
              <a:t>一对多</a:t>
            </a:r>
            <a:r>
              <a:rPr kumimoji="1" lang="en-US" altLang="zh-CN" sz="1200" dirty="0" smtClean="0"/>
              <a:t>(1</a:t>
            </a:r>
            <a:r>
              <a:rPr kumimoji="1" lang="zh-CN" altLang="en-US" sz="1200" dirty="0" smtClean="0"/>
              <a:t>对</a:t>
            </a:r>
            <a:r>
              <a:rPr kumimoji="1" lang="en-US" altLang="zh-CN" sz="1200" dirty="0" smtClean="0"/>
              <a:t>*)</a:t>
            </a:r>
            <a:r>
              <a:rPr kumimoji="1" lang="zh-CN" altLang="en-US" sz="1200" dirty="0" smtClean="0"/>
              <a:t>关系</a:t>
            </a:r>
            <a:r>
              <a:rPr kumimoji="1" lang="en-US" altLang="ja-JP" sz="1200" dirty="0" smtClean="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smtClean="0"/>
              <a:t>ToDo</a:t>
            </a:r>
            <a:r>
              <a:rPr kumimoji="1" lang="en-US" altLang="ja-JP" dirty="0" smtClean="0"/>
              <a:t>: </a:t>
            </a:r>
            <a:r>
              <a:rPr lang="zh-CN" altLang="en-US" dirty="0" smtClean="0"/>
              <a:t>学一下各种</a:t>
            </a:r>
            <a:r>
              <a:rPr lang="en-US" altLang="zh-CN" dirty="0" smtClean="0"/>
              <a:t>UML</a:t>
            </a:r>
            <a:r>
              <a:rPr lang="zh-CN" altLang="en-US" dirty="0" smtClean="0"/>
              <a:t>图</a:t>
            </a:r>
            <a:endParaRPr lang="en-US" altLang="zh-CN" dirty="0" smtClean="0"/>
          </a:p>
          <a:p>
            <a:pPr marL="285750" indent="-285750">
              <a:buFont typeface="Arial" panose="020B0604020202020204" pitchFamily="34" charset="0"/>
              <a:buChar char="•"/>
            </a:pPr>
            <a:r>
              <a:rPr kumimoji="1" lang="en-US" altLang="ja-JP" dirty="0" smtClean="0"/>
              <a:t>Class diagram</a:t>
            </a:r>
          </a:p>
          <a:p>
            <a:pPr marL="285750" indent="-285750">
              <a:buFont typeface="Arial" panose="020B0604020202020204" pitchFamily="34" charset="0"/>
              <a:buChar char="•"/>
            </a:pPr>
            <a:r>
              <a:rPr lang="en-US" altLang="ja-JP" dirty="0" smtClean="0"/>
              <a:t>State machine diagram</a:t>
            </a:r>
          </a:p>
          <a:p>
            <a:pPr marL="285750" indent="-285750">
              <a:buFont typeface="Arial" panose="020B0604020202020204" pitchFamily="34" charset="0"/>
              <a:buChar char="•"/>
            </a:pPr>
            <a:r>
              <a:rPr kumimoji="1" lang="en-US" altLang="ja-JP" dirty="0" smtClean="0"/>
              <a:t>Activity diagram</a:t>
            </a:r>
          </a:p>
          <a:p>
            <a:pPr marL="285750" indent="-285750">
              <a:buFont typeface="Arial" panose="020B0604020202020204" pitchFamily="34" charset="0"/>
              <a:buChar char="•"/>
            </a:pPr>
            <a:r>
              <a:rPr lang="en-US" altLang="ja-JP" dirty="0" smtClean="0"/>
              <a:t>Sequence diagram</a:t>
            </a:r>
          </a:p>
          <a:p>
            <a:pPr marL="285750" indent="-285750">
              <a:buFont typeface="Arial" panose="020B0604020202020204" pitchFamily="34" charset="0"/>
              <a:buChar char="•"/>
            </a:pPr>
            <a:r>
              <a:rPr lang="en-US" altLang="ja-JP" dirty="0" smtClean="0"/>
              <a:t>Use case diagram</a:t>
            </a: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smtClean="0">
                <a:solidFill>
                  <a:srgbClr val="757575"/>
                </a:solidFill>
                <a:latin typeface="Roboto" charset="0"/>
              </a:rPr>
              <a:t>) </a:t>
            </a:r>
            <a:r>
              <a:rPr lang="en-US" altLang="zh-CN" sz="1013" dirty="0" smtClean="0">
                <a:solidFill>
                  <a:srgbClr val="757575"/>
                </a:solidFill>
                <a:latin typeface="Roboto" charset="0"/>
              </a:rPr>
              <a:t>– Android</a:t>
            </a:r>
            <a:r>
              <a:rPr lang="zh-CN" altLang="en-US" sz="1013" dirty="0" smtClean="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64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smtClean="0"/>
              <a:t>SHA1 has 160 bits</a:t>
            </a:r>
          </a:p>
          <a:p>
            <a:pPr marL="285750" indent="-285750">
              <a:buFont typeface="Arial" panose="020B0604020202020204" pitchFamily="34" charset="0"/>
              <a:buChar char="•"/>
            </a:pPr>
            <a:r>
              <a:rPr kumimoji="1" lang="en-US" altLang="ja-JP" dirty="0" smtClean="0"/>
              <a:t>SHA256</a:t>
            </a:r>
            <a:endParaRPr kumimoji="1" lang="en-US" altLang="ja-JP" dirty="0"/>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smtClean="0">
                <a:solidFill>
                  <a:srgbClr val="FF0000"/>
                </a:solidFill>
              </a:rPr>
              <a:t>Mutex</a:t>
            </a:r>
            <a:r>
              <a:rPr kumimoji="1" lang="en-US" altLang="ja-JP" sz="1400" dirty="0" smtClean="0">
                <a:solidFill>
                  <a:srgbClr val="FF0000"/>
                </a:solidFill>
              </a:rPr>
              <a:t> </a:t>
            </a:r>
            <a:r>
              <a:rPr kumimoji="1" lang="en-US" altLang="ja-JP" sz="1400" dirty="0" smtClean="0"/>
              <a:t>vs. </a:t>
            </a:r>
            <a:r>
              <a:rPr kumimoji="1" lang="en-US" altLang="ja-JP" sz="1400" b="1" dirty="0" smtClean="0">
                <a:solidFill>
                  <a:srgbClr val="FF0000"/>
                </a:solidFill>
              </a:rPr>
              <a:t>Semaphores</a:t>
            </a:r>
            <a:r>
              <a:rPr kumimoji="1" lang="en-US" altLang="ja-JP" sz="1400" dirty="0" smtClean="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r>
              <a:rPr lang="en-US" altLang="ja-JP" sz="1400" dirty="0" smtClean="0"/>
              <a:t>.</a:t>
            </a:r>
          </a:p>
          <a:p>
            <a:pPr marL="285750" indent="-285750">
              <a:buFont typeface="Arial" panose="020B0604020202020204" pitchFamily="34" charset="0"/>
              <a:buChar char="•"/>
            </a:pPr>
            <a:r>
              <a:rPr kumimoji="1" lang="en-US" altLang="ja-JP" sz="1400" dirty="0" smtClean="0"/>
              <a:t>Both used in RTOS, real-time OS</a:t>
            </a:r>
          </a:p>
          <a:p>
            <a:pPr marL="285750" indent="-285750">
              <a:buFont typeface="Arial" panose="020B0604020202020204" pitchFamily="34" charset="0"/>
              <a:buChar char="•"/>
            </a:pPr>
            <a:r>
              <a:rPr lang="en-US" altLang="ja-JP" sz="1400" dirty="0" err="1" smtClean="0"/>
              <a:t>Mutex</a:t>
            </a:r>
            <a:r>
              <a:rPr lang="en-US" altLang="ja-JP" sz="1400" dirty="0" smtClean="0"/>
              <a:t>: </a:t>
            </a:r>
            <a:r>
              <a:rPr lang="en-US" altLang="ja-JP" sz="1400" dirty="0"/>
              <a:t>a </a:t>
            </a:r>
            <a:r>
              <a:rPr lang="en-US" altLang="ja-JP" sz="1400" dirty="0" err="1"/>
              <a:t>mutex</a:t>
            </a:r>
            <a:r>
              <a:rPr lang="en-US" altLang="ja-JP" sz="1400" dirty="0"/>
              <a:t> is a binary flag used to protect a shared resource by ensuring mutual exclusion inside critical sections of </a:t>
            </a:r>
            <a:r>
              <a:rPr lang="en-US" altLang="ja-JP" sz="1400" dirty="0" smtClean="0"/>
              <a:t>code; </a:t>
            </a:r>
            <a:r>
              <a:rPr lang="en-US" altLang="ja-JP" sz="1400" dirty="0"/>
              <a:t>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endParaRPr lang="en-US" altLang="ja-JP" sz="1400" dirty="0" smtClean="0"/>
          </a:p>
          <a:p>
            <a:pPr marL="285750" indent="-285750">
              <a:buFont typeface="Arial" panose="020B0604020202020204" pitchFamily="34" charset="0"/>
              <a:buChar char="•"/>
            </a:pPr>
            <a:r>
              <a:rPr kumimoji="1" lang="en-US" altLang="ja-JP" sz="1400" dirty="0" smtClean="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smtClean="0"/>
              <a:t>以下是以前总结的</a:t>
            </a:r>
            <a:r>
              <a:rPr lang="en-US" altLang="zh-CN" dirty="0" smtClean="0"/>
              <a:t>semaphore</a:t>
            </a:r>
            <a:r>
              <a:rPr lang="zh-CN" altLang="en-US" dirty="0" smtClean="0"/>
              <a:t>，凑活着看：</a:t>
            </a:r>
            <a:endParaRPr lang="en-US" altLang="ja-JP" dirty="0" smtClean="0"/>
          </a:p>
          <a:p>
            <a:r>
              <a:rPr lang="en-US" altLang="ja-JP" dirty="0" smtClean="0"/>
              <a:t>In </a:t>
            </a:r>
            <a:r>
              <a:rPr lang="en-US" altLang="ja-JP" dirty="0"/>
              <a:t>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smtClean="0">
                <a:solidFill>
                  <a:srgbClr val="FF0000"/>
                </a:solidFill>
                <a:latin typeface="Arial" panose="020B0604020202020204" pitchFamily="34" charset="0"/>
              </a:rPr>
              <a:t>发生例</a:t>
            </a:r>
            <a:r>
              <a:rPr lang="en-US" altLang="zh-CN" b="1" dirty="0" smtClean="0">
                <a:solidFill>
                  <a:srgbClr val="FF0000"/>
                </a:solidFill>
                <a:latin typeface="Arial" panose="020B0604020202020204" pitchFamily="34" charset="0"/>
                <a:sym typeface="Wingdings" panose="05000000000000000000" pitchFamily="2" charset="2"/>
              </a:rPr>
              <a:t>(</a:t>
            </a:r>
            <a:r>
              <a:rPr lang="zh-CN" altLang="en-US" b="1" dirty="0" smtClean="0">
                <a:solidFill>
                  <a:srgbClr val="FF0000"/>
                </a:solidFill>
                <a:latin typeface="Arial" panose="020B0604020202020204" pitchFamily="34" charset="0"/>
                <a:sym typeface="Wingdings" panose="05000000000000000000" pitchFamily="2" charset="2"/>
              </a:rPr>
              <a:t>只在</a:t>
            </a:r>
            <a:r>
              <a:rPr lang="en-US" altLang="zh-CN" b="1" dirty="0" smtClean="0">
                <a:solidFill>
                  <a:srgbClr val="FF0000"/>
                </a:solidFill>
                <a:latin typeface="Arial" panose="020B0604020202020204" pitchFamily="34" charset="0"/>
                <a:sym typeface="Wingdings" panose="05000000000000000000" pitchFamily="2" charset="2"/>
              </a:rPr>
              <a:t>multi-thread</a:t>
            </a:r>
            <a:r>
              <a:rPr lang="zh-CN" altLang="en-US" b="1" dirty="0" smtClean="0">
                <a:solidFill>
                  <a:srgbClr val="FF0000"/>
                </a:solidFill>
                <a:latin typeface="Arial" panose="020B0604020202020204" pitchFamily="34" charset="0"/>
                <a:sym typeface="Wingdings" panose="05000000000000000000" pitchFamily="2" charset="2"/>
              </a:rPr>
              <a:t>的情况下可能发生</a:t>
            </a:r>
            <a:r>
              <a:rPr lang="en-US" altLang="zh-CN" b="1" dirty="0" smtClean="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smtClean="0">
                <a:solidFill>
                  <a:srgbClr val="242729"/>
                </a:solidFill>
                <a:latin typeface="Arial" panose="020B0604020202020204" pitchFamily="34" charset="0"/>
              </a:rPr>
              <a:t>thread</a:t>
            </a:r>
            <a:r>
              <a:rPr lang="en-US" dirty="0" smtClean="0">
                <a:solidFill>
                  <a:srgbClr val="242729"/>
                </a:solidFill>
                <a:latin typeface="Arial" panose="020B0604020202020204" pitchFamily="34" charset="0"/>
              </a:rPr>
              <a:t> X </a:t>
            </a:r>
            <a:r>
              <a:rPr lang="en-US" dirty="0">
                <a:solidFill>
                  <a:srgbClr val="242729"/>
                </a:solidFill>
                <a:latin typeface="Arial" panose="020B0604020202020204" pitchFamily="34" charset="0"/>
              </a:rPr>
              <a:t>and </a:t>
            </a:r>
            <a:r>
              <a:rPr lang="en-US" b="1" dirty="0" smtClean="0">
                <a:solidFill>
                  <a:srgbClr val="242729"/>
                </a:solidFill>
                <a:latin typeface="Arial" panose="020B0604020202020204" pitchFamily="34" charset="0"/>
              </a:rPr>
              <a:t>thread</a:t>
            </a:r>
            <a:r>
              <a:rPr lang="en-US" dirty="0" smtClean="0">
                <a:solidFill>
                  <a:srgbClr val="242729"/>
                </a:solidFill>
                <a:latin typeface="Arial" panose="020B0604020202020204" pitchFamily="34" charset="0"/>
              </a:rPr>
              <a:t> </a:t>
            </a:r>
            <a:r>
              <a:rPr lang="en-US" dirty="0">
                <a:solidFill>
                  <a:srgbClr val="242729"/>
                </a:solidFill>
                <a:latin typeface="Arial" panose="020B0604020202020204" pitchFamily="34" charset="0"/>
              </a:rPr>
              <a:t>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smtClean="0"/>
              <a:t>For </a:t>
            </a:r>
            <a:r>
              <a:rPr lang="en-US" altLang="ja-JP" dirty="0"/>
              <a:t>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smtClean="0"/>
              <a:t>file</a:t>
            </a:r>
            <a:r>
              <a:rPr lang="en-US" altLang="ja-JP" dirty="0" err="1" smtClean="0"/>
              <a:t>.tar.tbz</a:t>
            </a:r>
            <a:endParaRPr lang="en-US" altLang="ja-JP" dirty="0" smtClean="0"/>
          </a:p>
          <a:p>
            <a:endParaRPr lang="en-US" altLang="ja-JP" dirty="0" smtClean="0"/>
          </a:p>
          <a:p>
            <a:r>
              <a:rPr lang="zh-CN" altLang="en-US" dirty="0" smtClean="0"/>
              <a:t>怎样</a:t>
            </a:r>
            <a:r>
              <a:rPr lang="zh-CN" altLang="en-US" dirty="0"/>
              <a:t>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smtClean="0"/>
              <a:t>怎样用</a:t>
            </a:r>
            <a:r>
              <a:rPr lang="en-US" altLang="zh-CN" dirty="0" smtClean="0"/>
              <a:t>Linux </a:t>
            </a:r>
            <a:r>
              <a:rPr lang="en-US" altLang="zh-CN" b="1" dirty="0" smtClean="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smtClean="0"/>
              <a:t>是准备打开</a:t>
            </a:r>
            <a:r>
              <a:rPr lang="en-US" altLang="zh-CN" dirty="0" smtClean="0"/>
              <a:t>/</a:t>
            </a:r>
            <a:r>
              <a:rPr lang="zh-CN" altLang="en-US" dirty="0" smtClean="0"/>
              <a:t>关闭</a:t>
            </a:r>
            <a:r>
              <a:rPr lang="en-US" altLang="zh-CN" dirty="0" smtClean="0"/>
              <a:t>syslog </a:t>
            </a:r>
            <a:r>
              <a:rPr lang="zh-CN" altLang="en-US" dirty="0" smtClean="0"/>
              <a:t>的</a:t>
            </a:r>
            <a:r>
              <a:rPr lang="en-US" altLang="zh-CN" dirty="0" smtClean="0"/>
              <a:t>API</a:t>
            </a:r>
            <a:endParaRPr lang="en-US" altLang="zh-CN" dirty="0"/>
          </a:p>
          <a:p>
            <a:pPr marL="285750" indent="-285750">
              <a:buFont typeface="Arial" panose="020B0604020202020204" pitchFamily="34" charset="0"/>
              <a:buChar char="•"/>
            </a:pPr>
            <a:r>
              <a:rPr lang="en-US" altLang="zh-CN" dirty="0"/>
              <a:t>Syslog</a:t>
            </a:r>
            <a:r>
              <a:rPr lang="en-US" altLang="zh-CN" dirty="0" smtClean="0"/>
              <a:t>()</a:t>
            </a:r>
            <a:r>
              <a:rPr lang="zh-CN" altLang="en-US" dirty="0" smtClean="0"/>
              <a:t>是往</a:t>
            </a:r>
            <a:r>
              <a:rPr lang="en-US" altLang="zh-CN" dirty="0"/>
              <a:t>/</a:t>
            </a:r>
            <a:r>
              <a:rPr lang="en-US" altLang="zh-CN" dirty="0" err="1"/>
              <a:t>var</a:t>
            </a:r>
            <a:r>
              <a:rPr lang="en-US" altLang="zh-CN" dirty="0"/>
              <a:t>/log/syslog</a:t>
            </a:r>
            <a:r>
              <a:rPr lang="zh-CN" altLang="en-US" dirty="0"/>
              <a:t>里写的</a:t>
            </a:r>
            <a:r>
              <a:rPr lang="zh-CN" altLang="en-US" dirty="0" smtClean="0"/>
              <a:t>内容的</a:t>
            </a:r>
            <a:r>
              <a:rPr lang="en-US" altLang="zh-CN" dirty="0" smtClean="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a:t>
            </a:r>
            <a:r>
              <a:rPr lang="en-US" altLang="ja-JP" dirty="0" smtClean="0"/>
              <a:t>versa. </a:t>
            </a:r>
          </a:p>
          <a:p>
            <a:pPr marL="285750" indent="-285750">
              <a:buFont typeface="Arial" panose="020B0604020202020204" pitchFamily="34" charset="0"/>
              <a:buChar char="•"/>
            </a:pPr>
            <a:r>
              <a:rPr lang="en-US" altLang="ja-JP" dirty="0" smtClean="0"/>
              <a:t>Example: </a:t>
            </a:r>
            <a:r>
              <a:rPr lang="en-US" altLang="ja-JP" b="1" dirty="0" smtClean="0"/>
              <a:t>Google Drive (Sync), </a:t>
            </a:r>
            <a:r>
              <a:rPr lang="en-US" altLang="ja-JP" b="1" dirty="0" err="1" smtClean="0"/>
              <a:t>Git</a:t>
            </a:r>
            <a:r>
              <a:rPr lang="en-US" altLang="ja-JP" b="1" dirty="0" smtClean="0"/>
              <a:t>, Dropbox</a:t>
            </a:r>
          </a:p>
          <a:p>
            <a:pPr marL="285750" indent="-285750">
              <a:buFont typeface="Arial" panose="020B0604020202020204" pitchFamily="34" charset="0"/>
              <a:buChar char="•"/>
            </a:pPr>
            <a:r>
              <a:rPr lang="en-US" altLang="ja-JP" dirty="0" smtClean="0"/>
              <a:t>If I’m constructing one data synchronization system, I need to think about </a:t>
            </a:r>
          </a:p>
          <a:p>
            <a:pPr marL="742950" lvl="1" indent="-285750">
              <a:buFont typeface="Arial" panose="020B0604020202020204" pitchFamily="34" charset="0"/>
              <a:buChar char="•"/>
            </a:pPr>
            <a:r>
              <a:rPr lang="en-US" altLang="ja-JP" dirty="0" smtClean="0"/>
              <a:t>Why my users will be? (simple sync or techies-oriented?)</a:t>
            </a:r>
          </a:p>
          <a:p>
            <a:pPr marL="742950" lvl="1" indent="-285750">
              <a:buFont typeface="Arial" panose="020B0604020202020204" pitchFamily="34" charset="0"/>
              <a:buChar char="•"/>
            </a:pPr>
            <a:r>
              <a:rPr lang="en-US" altLang="ja-JP" dirty="0" smtClean="0"/>
              <a:t>Sync time, (when new items removed/added or once a hour?)</a:t>
            </a:r>
          </a:p>
          <a:p>
            <a:pPr marL="742950" lvl="1" indent="-285750">
              <a:buFont typeface="Arial" panose="020B0604020202020204" pitchFamily="34" charset="0"/>
              <a:buChar char="•"/>
            </a:pPr>
            <a:r>
              <a:rPr lang="en-US" altLang="ja-JP" dirty="0" smtClean="0"/>
              <a:t>Version control</a:t>
            </a:r>
          </a:p>
          <a:p>
            <a:pPr marL="742950" lvl="1" indent="-285750">
              <a:buFont typeface="Arial" panose="020B0604020202020204" pitchFamily="34" charset="0"/>
              <a:buChar char="•"/>
            </a:pPr>
            <a:r>
              <a:rPr lang="en-US" altLang="ja-JP" dirty="0" smtClean="0"/>
              <a:t>Data synchronization algorithm design, think all possible scenarios</a:t>
            </a:r>
          </a:p>
          <a:p>
            <a:pPr marL="1200150" lvl="2" indent="-285750">
              <a:buFont typeface="Arial" panose="020B0604020202020204" pitchFamily="34" charset="0"/>
              <a:buChar char="•"/>
            </a:pPr>
            <a:r>
              <a:rPr lang="en-US" altLang="ja-JP" dirty="0" smtClean="0"/>
              <a:t>Primary database -&gt; secondary database</a:t>
            </a:r>
          </a:p>
          <a:p>
            <a:pPr marL="1200150" lvl="2" indent="-285750">
              <a:buFont typeface="Arial" panose="020B0604020202020204" pitchFamily="34" charset="0"/>
              <a:buChar char="•"/>
            </a:pPr>
            <a:r>
              <a:rPr lang="en-US" altLang="ja-JP" dirty="0" smtClean="0"/>
              <a:t>Secondary database -&gt; primary database</a:t>
            </a:r>
          </a:p>
          <a:p>
            <a:pPr marL="1200150" lvl="2" indent="-285750">
              <a:buFont typeface="Arial" panose="020B0604020202020204" pitchFamily="34" charset="0"/>
              <a:buChar char="•"/>
            </a:pPr>
            <a:r>
              <a:rPr lang="en-US" altLang="ja-JP" dirty="0" smtClean="0"/>
              <a:t>Primary &lt;=&gt; secondary</a:t>
            </a:r>
          </a:p>
          <a:p>
            <a:pPr marL="742950" lvl="1" indent="-285750">
              <a:buFont typeface="Arial" panose="020B0604020202020204" pitchFamily="34" charset="0"/>
              <a:buChar char="•"/>
            </a:pPr>
            <a:r>
              <a:rPr lang="en-US" altLang="ja-JP" dirty="0" smtClean="0"/>
              <a:t>A way to detect which records changed in both side (or have to compare all records in both sides?)</a:t>
            </a:r>
          </a:p>
          <a:p>
            <a:pPr marL="285750" indent="-285750">
              <a:buFont typeface="Arial" panose="020B0604020202020204" pitchFamily="34" charset="0"/>
              <a:buChar char="•"/>
            </a:pPr>
            <a:r>
              <a:rPr lang="en-US" altLang="ja-JP" dirty="0" smtClean="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gridCol w="2808312"/>
                <a:gridCol w="3024336"/>
              </a:tblGrid>
              <a:tr h="370840">
                <a:tc>
                  <a:txBody>
                    <a:bodyPr/>
                    <a:lstStyle/>
                    <a:p>
                      <a:endParaRPr kumimoji="1" lang="ja-JP" altLang="en-US" sz="1200" dirty="0"/>
                    </a:p>
                  </a:txBody>
                  <a:tcPr/>
                </a:tc>
                <a:tc>
                  <a:txBody>
                    <a:bodyPr/>
                    <a:lstStyle/>
                    <a:p>
                      <a:r>
                        <a:rPr kumimoji="1" lang="en-US" altLang="ja-JP" sz="1200" dirty="0" smtClean="0"/>
                        <a:t>pros</a:t>
                      </a:r>
                      <a:endParaRPr kumimoji="1" lang="ja-JP" altLang="en-US" sz="1200" dirty="0"/>
                    </a:p>
                  </a:txBody>
                  <a:tcPr/>
                </a:tc>
                <a:tc>
                  <a:txBody>
                    <a:bodyPr/>
                    <a:lstStyle/>
                    <a:p>
                      <a:r>
                        <a:rPr kumimoji="1" lang="en-US" altLang="ja-JP" sz="1200" dirty="0" smtClean="0"/>
                        <a:t>cons</a:t>
                      </a:r>
                      <a:endParaRPr kumimoji="1" lang="ja-JP" altLang="en-US" sz="1200" dirty="0"/>
                    </a:p>
                  </a:txBody>
                  <a:tcPr/>
                </a:tc>
              </a:tr>
              <a:tr h="370840">
                <a:tc>
                  <a:txBody>
                    <a:bodyPr/>
                    <a:lstStyle/>
                    <a:p>
                      <a:r>
                        <a:rPr kumimoji="1" lang="en-US" altLang="ja-JP" sz="1200" dirty="0" smtClean="0"/>
                        <a:t>C/C++</a:t>
                      </a:r>
                      <a:endParaRPr kumimoji="1" lang="ja-JP" altLang="en-US" sz="1200" dirty="0"/>
                    </a:p>
                  </a:txBody>
                  <a:tcPr/>
                </a:tc>
                <a:tc>
                  <a:txBody>
                    <a:bodyPr/>
                    <a:lstStyle/>
                    <a:p>
                      <a:pPr marL="342900" indent="-342900">
                        <a:buFont typeface="+mj-lt"/>
                        <a:buAutoNum type="arabicPeriod"/>
                      </a:pPr>
                      <a:r>
                        <a:rPr kumimoji="1" lang="en-US" altLang="ja-JP" sz="1200" dirty="0" smtClean="0"/>
                        <a:t>for</a:t>
                      </a:r>
                      <a:r>
                        <a:rPr kumimoji="1" lang="en-US" altLang="ja-JP" sz="1200" baseline="0" dirty="0" smtClean="0"/>
                        <a:t> bare metal / low level (device drivers)</a:t>
                      </a:r>
                    </a:p>
                    <a:p>
                      <a:pPr marL="342900" indent="-342900">
                        <a:buFont typeface="+mj-lt"/>
                        <a:buAutoNum type="arabicPeriod"/>
                      </a:pPr>
                      <a:r>
                        <a:rPr kumimoji="1" lang="en-US" altLang="ja-JP" sz="1200" baseline="0" dirty="0" smtClean="0"/>
                        <a:t>Lots of materials</a:t>
                      </a:r>
                    </a:p>
                    <a:p>
                      <a:pPr marL="342900" indent="-342900">
                        <a:buFont typeface="+mj-lt"/>
                        <a:buAutoNum type="arabicPeriod"/>
                      </a:pPr>
                      <a:r>
                        <a:rPr kumimoji="1" lang="en-US" altLang="ja-JP" sz="1200" baseline="0" dirty="0" smtClean="0"/>
                        <a:t>Fast, flexible (e.g., pointers)</a:t>
                      </a:r>
                    </a:p>
                    <a:p>
                      <a:pPr marL="342900" indent="-342900">
                        <a:buFont typeface="+mj-lt"/>
                        <a:buAutoNum type="arabicPeriod"/>
                      </a:pPr>
                      <a:r>
                        <a:rPr kumimoji="1" lang="en-US" altLang="ja-JP" sz="1200" baseline="0" dirty="0" smtClean="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smtClean="0"/>
                        <a:t>Need to DIY a lot (e.g., define data structure)</a:t>
                      </a:r>
                    </a:p>
                    <a:p>
                      <a:pPr marL="228600" indent="-228600">
                        <a:buFont typeface="+mj-lt"/>
                        <a:buAutoNum type="arabicPeriod"/>
                      </a:pPr>
                      <a:r>
                        <a:rPr kumimoji="1" lang="en-US" altLang="ja-JP" sz="1200" dirty="0" smtClean="0"/>
                        <a:t>Security issue</a:t>
                      </a:r>
                      <a:r>
                        <a:rPr kumimoji="1" lang="en-US" altLang="ja-JP" sz="1200" baseline="0" dirty="0" smtClean="0"/>
                        <a:t> / bug prone (e.g., pointer) / no garbage collector</a:t>
                      </a:r>
                    </a:p>
                    <a:p>
                      <a:pPr marL="228600" indent="-228600">
                        <a:buFont typeface="+mj-lt"/>
                        <a:buAutoNum type="arabicPeriod"/>
                      </a:pPr>
                      <a:r>
                        <a:rPr kumimoji="1" lang="en-US" altLang="ja-JP" sz="1200" dirty="0" smtClean="0"/>
                        <a:t>Recompile cross platform (e.g., arm compile)</a:t>
                      </a:r>
                      <a:endParaRPr kumimoji="1" lang="ja-JP" altLang="en-US" sz="1200" dirty="0"/>
                    </a:p>
                  </a:txBody>
                  <a:tcPr/>
                </a:tc>
              </a:tr>
              <a:tr h="370840">
                <a:tc>
                  <a:txBody>
                    <a:bodyPr/>
                    <a:lstStyle/>
                    <a:p>
                      <a:r>
                        <a:rPr kumimoji="1" lang="en-US" altLang="ja-JP" sz="1200" dirty="0" smtClean="0"/>
                        <a:t>Java</a:t>
                      </a:r>
                      <a:endParaRPr kumimoji="1" lang="ja-JP" altLang="en-US" sz="1200" dirty="0"/>
                    </a:p>
                  </a:txBody>
                  <a:tcPr/>
                </a:tc>
                <a:tc>
                  <a:txBody>
                    <a:bodyPr/>
                    <a:lstStyle/>
                    <a:p>
                      <a:pPr marL="228600" indent="-228600">
                        <a:buFont typeface="+mj-lt"/>
                        <a:buAutoNum type="arabicPeriod"/>
                      </a:pPr>
                      <a:r>
                        <a:rPr kumimoji="1" lang="en-US" altLang="ja-JP" sz="1200" dirty="0" smtClean="0"/>
                        <a:t>Garbage collection</a:t>
                      </a:r>
                    </a:p>
                    <a:p>
                      <a:pPr marL="228600" indent="-228600">
                        <a:buFont typeface="+mj-lt"/>
                        <a:buAutoNum type="arabicPeriod"/>
                      </a:pPr>
                      <a:r>
                        <a:rPr kumimoji="1" lang="en-US" altLang="ja-JP" sz="1200" dirty="0" smtClean="0"/>
                        <a:t>Secure, less bug prone (no pointer)</a:t>
                      </a:r>
                    </a:p>
                    <a:p>
                      <a:pPr marL="228600" indent="-228600">
                        <a:buFont typeface="+mj-lt"/>
                        <a:buAutoNum type="arabicPeriod"/>
                      </a:pPr>
                      <a:r>
                        <a:rPr kumimoji="1" lang="en-US" altLang="ja-JP" sz="1200" dirty="0" smtClean="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smtClean="0"/>
                        <a:t>Version no backward</a:t>
                      </a:r>
                      <a:r>
                        <a:rPr kumimoji="1" lang="en-US" altLang="ja-JP" sz="1200" baseline="0" dirty="0" smtClean="0"/>
                        <a:t>-compatibility</a:t>
                      </a:r>
                    </a:p>
                    <a:p>
                      <a:pPr marL="228600" indent="-228600">
                        <a:buFont typeface="+mj-lt"/>
                        <a:buAutoNum type="arabicPeriod"/>
                      </a:pPr>
                      <a:r>
                        <a:rPr kumimoji="1" lang="en-US" altLang="ja-JP" sz="1200" baseline="0" dirty="0" smtClean="0"/>
                        <a:t>Not possible for low-level work</a:t>
                      </a:r>
                    </a:p>
                    <a:p>
                      <a:pPr marL="228600" indent="-228600">
                        <a:buFont typeface="+mj-lt"/>
                        <a:buAutoNum type="arabicPeriod"/>
                      </a:pPr>
                      <a:r>
                        <a:rPr kumimoji="1" lang="en-US" altLang="ja-JP" sz="1200" baseline="0" dirty="0" smtClean="0"/>
                        <a:t>Garbage collection can miss; </a:t>
                      </a:r>
                      <a:endParaRPr kumimoji="1" lang="ja-JP" altLang="en-US" sz="1200" dirty="0"/>
                    </a:p>
                  </a:txBody>
                  <a:tcPr/>
                </a:tc>
              </a:tr>
              <a:tr h="370840">
                <a:tc>
                  <a:txBody>
                    <a:bodyPr/>
                    <a:lstStyle/>
                    <a:p>
                      <a:r>
                        <a:rPr kumimoji="1" lang="en-US" altLang="ja-JP" sz="1200" dirty="0" smtClean="0"/>
                        <a:t>Python</a:t>
                      </a:r>
                      <a:endParaRPr kumimoji="1" lang="ja-JP" altLang="en-US" sz="1200" dirty="0"/>
                    </a:p>
                  </a:txBody>
                  <a:tcPr/>
                </a:tc>
                <a:tc>
                  <a:txBody>
                    <a:bodyPr/>
                    <a:lstStyle/>
                    <a:p>
                      <a:pPr marL="228600" indent="-228600">
                        <a:buFont typeface="+mj-lt"/>
                        <a:buAutoNum type="arabicPeriod"/>
                      </a:pPr>
                      <a:r>
                        <a:rPr kumimoji="1" lang="en-US" altLang="ja-JP" sz="1200" dirty="0" smtClean="0"/>
                        <a:t>Very easy to learn (anaconda, pip to install necessary packages)</a:t>
                      </a:r>
                    </a:p>
                    <a:p>
                      <a:pPr marL="228600" indent="-228600">
                        <a:buFont typeface="+mj-lt"/>
                        <a:buAutoNum type="arabicPeriod"/>
                      </a:pPr>
                      <a:r>
                        <a:rPr kumimoji="1" lang="en-US" altLang="ja-JP" sz="1200" dirty="0" smtClean="0"/>
                        <a:t>Default for</a:t>
                      </a:r>
                      <a:r>
                        <a:rPr kumimoji="1" lang="en-US" altLang="ja-JP" sz="1200" baseline="0" dirty="0" smtClean="0"/>
                        <a:t> machine learning, with lots of support (e.g., </a:t>
                      </a:r>
                      <a:r>
                        <a:rPr kumimoji="1" lang="en-US" altLang="ja-JP" sz="1200" baseline="0" dirty="0" err="1" smtClean="0"/>
                        <a:t>scikit</a:t>
                      </a:r>
                      <a:r>
                        <a:rPr kumimoji="1" lang="en-US" altLang="ja-JP" sz="1200" baseline="0" dirty="0" smtClean="0"/>
                        <a:t>-learn)</a:t>
                      </a:r>
                    </a:p>
                    <a:p>
                      <a:pPr marL="228600" indent="-228600">
                        <a:buFont typeface="+mj-lt"/>
                        <a:buAutoNum type="arabicPeriod"/>
                      </a:pPr>
                      <a:r>
                        <a:rPr kumimoji="1" lang="en-US" altLang="ja-JP" sz="1200" baseline="0" dirty="0" smtClean="0"/>
                        <a:t>Has garbage collection</a:t>
                      </a:r>
                      <a:endParaRPr kumimoji="1" lang="ja-JP" altLang="en-US" sz="1200" dirty="0"/>
                    </a:p>
                  </a:txBody>
                  <a:tcPr/>
                </a:tc>
                <a:tc>
                  <a:txBody>
                    <a:bodyPr/>
                    <a:lstStyle/>
                    <a:p>
                      <a:pPr marL="228600" indent="-228600">
                        <a:buFont typeface="+mj-lt"/>
                        <a:buAutoNum type="arabicPeriod"/>
                      </a:pPr>
                      <a:r>
                        <a:rPr kumimoji="1" lang="en-US" altLang="ja-JP" sz="1200" dirty="0" smtClean="0"/>
                        <a:t>Efficiency problem,</a:t>
                      </a:r>
                      <a:r>
                        <a:rPr kumimoji="1" lang="en-US" altLang="ja-JP" sz="1200" baseline="0" dirty="0" smtClean="0"/>
                        <a:t> not fast (compared with C/C++)</a:t>
                      </a:r>
                    </a:p>
                    <a:p>
                      <a:pPr marL="228600" indent="-228600">
                        <a:buFont typeface="+mj-lt"/>
                        <a:buAutoNum type="arabicPeriod"/>
                      </a:pPr>
                      <a:r>
                        <a:rPr kumimoji="1" lang="en-US" altLang="ja-JP" sz="1200" baseline="0" dirty="0" smtClean="0"/>
                        <a:t>Not possible for low-level work</a:t>
                      </a:r>
                    </a:p>
                    <a:p>
                      <a:pPr marL="228600" indent="-228600">
                        <a:buFont typeface="+mj-lt"/>
                        <a:buAutoNum type="arabicPeriod"/>
                      </a:pPr>
                      <a:r>
                        <a:rPr kumimoji="1" lang="en-US" altLang="ja-JP" sz="1200" dirty="0" smtClean="0"/>
                        <a:t>Python2/3, syntax different, versions</a:t>
                      </a:r>
                      <a:endParaRPr kumimoji="1" lang="ja-JP" altLang="en-US" sz="1200" dirty="0"/>
                    </a:p>
                  </a:txBody>
                  <a:tcPr/>
                </a:tc>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smtClean="0"/>
              <a:t>C++ </a:t>
            </a:r>
            <a:r>
              <a:rPr kumimoji="1" lang="en-US" altLang="ja-JP" b="1" dirty="0" smtClean="0">
                <a:solidFill>
                  <a:srgbClr val="FF0000"/>
                </a:solidFill>
              </a:rPr>
              <a:t>virtual functions</a:t>
            </a:r>
            <a:r>
              <a:rPr kumimoji="1" lang="zh-CN" altLang="en-US" b="1" dirty="0" smtClean="0"/>
              <a:t>和非</a:t>
            </a:r>
            <a:r>
              <a:rPr lang="en-US" altLang="zh-CN" b="1" dirty="0" smtClean="0"/>
              <a:t>virtual functions</a:t>
            </a:r>
            <a:endParaRPr lang="en-US" altLang="ja-JP" dirty="0" smtClean="0"/>
          </a:p>
          <a:p>
            <a:pPr marL="285750" indent="-285750">
              <a:buFont typeface="Arial" panose="020B0604020202020204" pitchFamily="34" charset="0"/>
              <a:buChar char="•"/>
            </a:pPr>
            <a:r>
              <a:rPr lang="zh-CN" altLang="en-US" dirty="0" smtClean="0"/>
              <a:t>和继承有关，</a:t>
            </a:r>
            <a:r>
              <a:rPr lang="en-US" altLang="zh-CN" dirty="0" smtClean="0"/>
              <a:t>base class (</a:t>
            </a:r>
            <a:r>
              <a:rPr lang="zh-CN" altLang="en-US" dirty="0" smtClean="0"/>
              <a:t>其中有一个</a:t>
            </a:r>
            <a:r>
              <a:rPr lang="en-US" altLang="zh-CN" dirty="0" smtClean="0"/>
              <a:t>virtual </a:t>
            </a:r>
            <a:r>
              <a:rPr lang="en-US" altLang="zh-CN" dirty="0" err="1" smtClean="0"/>
              <a:t>func</a:t>
            </a:r>
            <a:r>
              <a:rPr lang="zh-CN" altLang="en-US" dirty="0" smtClean="0"/>
              <a:t>和一个非</a:t>
            </a:r>
            <a:r>
              <a:rPr lang="en-US" altLang="zh-CN" dirty="0" smtClean="0"/>
              <a:t>virtual </a:t>
            </a:r>
            <a:r>
              <a:rPr lang="en-US" altLang="zh-CN" dirty="0" err="1" smtClean="0"/>
              <a:t>func</a:t>
            </a:r>
            <a:r>
              <a:rPr lang="en-US" altLang="zh-CN" dirty="0" smtClean="0"/>
              <a:t>)</a:t>
            </a:r>
            <a:r>
              <a:rPr lang="zh-CN" altLang="en-US" dirty="0" smtClean="0"/>
              <a:t>和子</a:t>
            </a:r>
            <a:r>
              <a:rPr lang="en-US" altLang="zh-CN" dirty="0" smtClean="0"/>
              <a:t>derived class</a:t>
            </a:r>
            <a:r>
              <a:rPr lang="zh-CN" altLang="en-US" dirty="0"/>
              <a:t> </a:t>
            </a:r>
            <a:r>
              <a:rPr lang="en-US" altLang="zh-CN" dirty="0" smtClean="0"/>
              <a:t>(</a:t>
            </a:r>
            <a:r>
              <a:rPr lang="zh-CN" altLang="en-US" dirty="0" smtClean="0"/>
              <a:t>重写了</a:t>
            </a:r>
            <a:r>
              <a:rPr lang="en-US" altLang="zh-CN" dirty="0" smtClean="0"/>
              <a:t>virtual </a:t>
            </a:r>
            <a:r>
              <a:rPr lang="en-US" altLang="zh-CN" dirty="0" err="1" smtClean="0"/>
              <a:t>func</a:t>
            </a:r>
            <a:r>
              <a:rPr lang="zh-CN" altLang="en-US" dirty="0" smtClean="0"/>
              <a:t>和非</a:t>
            </a:r>
            <a:r>
              <a:rPr lang="en-US" altLang="zh-CN" dirty="0" smtClean="0"/>
              <a:t>virtual </a:t>
            </a:r>
            <a:r>
              <a:rPr lang="en-US" altLang="zh-CN" dirty="0" err="1" smtClean="0"/>
              <a:t>func</a:t>
            </a:r>
            <a:r>
              <a:rPr lang="en-US" altLang="zh-CN" dirty="0" smtClean="0"/>
              <a:t>)</a:t>
            </a:r>
          </a:p>
          <a:p>
            <a:pPr marL="285750" indent="-285750">
              <a:buFont typeface="Arial" panose="020B0604020202020204" pitchFamily="34" charset="0"/>
              <a:buChar char="•"/>
            </a:pPr>
            <a:r>
              <a:rPr lang="zh-CN" altLang="en-US" dirty="0" smtClean="0"/>
              <a:t>关于</a:t>
            </a:r>
            <a:r>
              <a:rPr lang="en-US" altLang="zh-CN" dirty="0" smtClean="0"/>
              <a:t>virtual function</a:t>
            </a:r>
            <a:r>
              <a:rPr lang="zh-CN" altLang="en-US" dirty="0" smtClean="0"/>
              <a:t>的重点是</a:t>
            </a:r>
            <a:r>
              <a:rPr lang="en-US" altLang="zh-CN" dirty="0" smtClean="0"/>
              <a:t>runtime/compile time binding, </a:t>
            </a:r>
            <a:r>
              <a:rPr lang="zh-CN" altLang="en-US" dirty="0" smtClean="0"/>
              <a:t>详细看下面</a:t>
            </a:r>
            <a:r>
              <a:rPr lang="en-US" altLang="zh-CN" dirty="0" smtClean="0"/>
              <a:t>URL</a:t>
            </a:r>
            <a:r>
              <a:rPr lang="zh-CN" altLang="en-US" dirty="0" smtClean="0"/>
              <a:t>，简单来说</a:t>
            </a:r>
            <a:r>
              <a:rPr lang="en-US" altLang="zh-CN" dirty="0" smtClean="0"/>
              <a:t>virtual </a:t>
            </a:r>
            <a:r>
              <a:rPr lang="en-US" altLang="zh-CN" dirty="0" err="1" smtClean="0"/>
              <a:t>func</a:t>
            </a:r>
            <a:r>
              <a:rPr lang="zh-CN" altLang="en-US" dirty="0" smtClean="0"/>
              <a:t>是在</a:t>
            </a:r>
            <a:r>
              <a:rPr lang="en-US" altLang="zh-CN" dirty="0" smtClean="0"/>
              <a:t>runtime</a:t>
            </a:r>
            <a:r>
              <a:rPr lang="zh-CN" altLang="en-US" dirty="0" smtClean="0"/>
              <a:t>时候被</a:t>
            </a:r>
            <a:r>
              <a:rPr lang="en-US" altLang="zh-CN" dirty="0" smtClean="0"/>
              <a:t>bind</a:t>
            </a:r>
            <a:r>
              <a:rPr lang="zh-CN" altLang="en-US" dirty="0" smtClean="0"/>
              <a:t>的，而非</a:t>
            </a:r>
            <a:r>
              <a:rPr lang="en-US" altLang="zh-CN" dirty="0" smtClean="0"/>
              <a:t>virtual </a:t>
            </a:r>
            <a:r>
              <a:rPr lang="en-US" altLang="zh-CN" dirty="0" err="1" smtClean="0"/>
              <a:t>func</a:t>
            </a:r>
            <a:r>
              <a:rPr lang="zh-CN" altLang="en-US" dirty="0" smtClean="0"/>
              <a:t>是在</a:t>
            </a:r>
            <a:r>
              <a:rPr lang="en-US" altLang="zh-CN" dirty="0" smtClean="0"/>
              <a:t>compile</a:t>
            </a:r>
            <a:r>
              <a:rPr lang="zh-CN" altLang="en-US" dirty="0" smtClean="0"/>
              <a:t>的时候被</a:t>
            </a:r>
            <a:r>
              <a:rPr lang="en-US" altLang="zh-CN" dirty="0" smtClean="0"/>
              <a:t>bind</a:t>
            </a:r>
            <a:r>
              <a:rPr lang="zh-CN" altLang="en-US" dirty="0" smtClean="0"/>
              <a:t>的</a:t>
            </a:r>
            <a:endParaRPr lang="en-US" altLang="zh-CN" dirty="0" smtClean="0"/>
          </a:p>
          <a:p>
            <a:pPr marL="742950" lvl="1" indent="-285750">
              <a:buFont typeface="Arial" panose="020B0604020202020204" pitchFamily="34" charset="0"/>
              <a:buChar char="•"/>
            </a:pPr>
            <a:r>
              <a:rPr lang="en-US" altLang="ja-JP" dirty="0">
                <a:hlinkClick r:id="rId3"/>
              </a:rPr>
              <a:t>https://www.geeksforgeeks.org/virtual-function-cpp</a:t>
            </a:r>
            <a:r>
              <a:rPr lang="en-US" altLang="ja-JP" dirty="0" smtClean="0">
                <a:hlinkClick r:id="rId3"/>
              </a:rPr>
              <a:t>/</a:t>
            </a:r>
            <a:endParaRPr lang="en-US" altLang="ja-JP" dirty="0" smtClean="0"/>
          </a:p>
          <a:p>
            <a:pPr marL="285750" indent="-285750">
              <a:buFont typeface="Arial" panose="020B0604020202020204" pitchFamily="34" charset="0"/>
              <a:buChar char="•"/>
            </a:pPr>
            <a:r>
              <a:rPr lang="zh-CN" altLang="en-US" dirty="0" smtClean="0"/>
              <a:t>关于</a:t>
            </a:r>
            <a:r>
              <a:rPr lang="en-US" altLang="zh-CN" dirty="0" smtClean="0"/>
              <a:t>virtual functions</a:t>
            </a:r>
            <a:r>
              <a:rPr lang="zh-CN" altLang="en-US" dirty="0" smtClean="0"/>
              <a:t>的实现，简单说是用</a:t>
            </a:r>
            <a:r>
              <a:rPr lang="en-US" altLang="ja-JP" b="1" dirty="0" smtClean="0"/>
              <a:t>VTABLE </a:t>
            </a:r>
            <a:r>
              <a:rPr lang="en-US" altLang="ja-JP" b="1" dirty="0"/>
              <a:t>and </a:t>
            </a:r>
            <a:r>
              <a:rPr lang="en-US" altLang="ja-JP" b="1" dirty="0" smtClean="0"/>
              <a:t>VPTR</a:t>
            </a:r>
            <a:r>
              <a:rPr lang="zh-CN" altLang="en-US" dirty="0" smtClean="0"/>
              <a:t>来实现的</a:t>
            </a:r>
            <a:endParaRPr lang="en-US" altLang="zh-CN" dirty="0" smtClean="0"/>
          </a:p>
          <a:p>
            <a:pPr marL="742950" lvl="1" indent="-285750">
              <a:buFont typeface="Arial" panose="020B0604020202020204" pitchFamily="34" charset="0"/>
              <a:buChar char="•"/>
            </a:pPr>
            <a:r>
              <a:rPr lang="zh-CN" altLang="en-US" dirty="0" smtClean="0"/>
              <a:t>详细见上面</a:t>
            </a:r>
            <a:r>
              <a:rPr lang="en-US" altLang="zh-CN" dirty="0" smtClean="0"/>
              <a:t>URL</a:t>
            </a:r>
            <a:r>
              <a:rPr lang="zh-CN" altLang="en-US" dirty="0" smtClean="0"/>
              <a:t>，</a:t>
            </a:r>
            <a:r>
              <a:rPr lang="en-US" altLang="zh-CN" dirty="0" smtClean="0"/>
              <a:t>basic concept</a:t>
            </a:r>
            <a:r>
              <a:rPr lang="zh-CN" altLang="en-US" dirty="0" smtClean="0"/>
              <a:t>见下</a:t>
            </a:r>
            <a:endParaRPr lang="en-US" altLang="zh-CN" dirty="0" smtClean="0"/>
          </a:p>
          <a:p>
            <a:pPr marL="1200150" lvl="2" indent="-285750" fontAlgn="base">
              <a:buFont typeface="Arial" panose="020B0604020202020204" pitchFamily="34" charset="0"/>
              <a:buChar char="•"/>
            </a:pPr>
            <a:r>
              <a:rPr lang="en-US" altLang="ja-JP" dirty="0"/>
              <a:t>If object of that </a:t>
            </a:r>
            <a:r>
              <a:rPr lang="en-US" altLang="ja-JP" dirty="0" smtClean="0"/>
              <a:t>class </a:t>
            </a:r>
            <a:r>
              <a:rPr lang="en-US" altLang="ja-JP" dirty="0"/>
              <a:t>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smtClean="0">
                <a:solidFill>
                  <a:srgbClr val="FF0000"/>
                </a:solidFill>
              </a:rPr>
              <a:t>不管有没有</a:t>
            </a:r>
            <a:r>
              <a:rPr kumimoji="1" lang="en-US" altLang="zh-CN" dirty="0" err="1" smtClean="0">
                <a:solidFill>
                  <a:srgbClr val="FF0000"/>
                </a:solidFill>
              </a:rPr>
              <a:t>obj</a:t>
            </a:r>
            <a:r>
              <a:rPr kumimoji="1" lang="zh-CN" altLang="en-US" dirty="0" smtClean="0">
                <a:solidFill>
                  <a:srgbClr val="FF0000"/>
                </a:solidFill>
              </a:rPr>
              <a:t>被声明，定义一个</a:t>
            </a:r>
            <a:r>
              <a:rPr kumimoji="1" lang="en-US" altLang="zh-CN" dirty="0" smtClean="0">
                <a:solidFill>
                  <a:srgbClr val="FF0000"/>
                </a:solidFill>
              </a:rPr>
              <a:t>class</a:t>
            </a:r>
            <a:r>
              <a:rPr kumimoji="1" lang="zh-CN" altLang="en-US" dirty="0" smtClean="0">
                <a:solidFill>
                  <a:srgbClr val="FF0000"/>
                </a:solidFill>
              </a:rPr>
              <a:t>就会有一个</a:t>
            </a:r>
            <a:r>
              <a:rPr kumimoji="1" lang="en-US" altLang="zh-CN" dirty="0" smtClean="0">
                <a:solidFill>
                  <a:srgbClr val="FF0000"/>
                </a:solidFill>
              </a:rPr>
              <a:t>VTABLE</a:t>
            </a:r>
            <a:r>
              <a:rPr kumimoji="1" lang="zh-CN" altLang="en-US" dirty="0" smtClean="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solidFill>
                  <a:srgbClr val="FF0000"/>
                </a:solidFill>
              </a:rPr>
              <a:t>Declare </a:t>
            </a:r>
            <a:r>
              <a:rPr kumimoji="1" lang="zh-CN" altLang="en-US" dirty="0" smtClean="0">
                <a:solidFill>
                  <a:srgbClr val="FF0000"/>
                </a:solidFill>
              </a:rPr>
              <a:t>了一个</a:t>
            </a:r>
            <a:r>
              <a:rPr kumimoji="1" lang="en-US" altLang="zh-CN" dirty="0" smtClean="0">
                <a:solidFill>
                  <a:srgbClr val="FF0000"/>
                </a:solidFill>
              </a:rPr>
              <a:t>derived class</a:t>
            </a:r>
            <a:r>
              <a:rPr kumimoji="1" lang="zh-CN" altLang="en-US" dirty="0" smtClean="0">
                <a:solidFill>
                  <a:srgbClr val="FF0000"/>
                </a:solidFill>
              </a:rPr>
              <a:t>的实体后，</a:t>
            </a:r>
            <a:r>
              <a:rPr kumimoji="1" lang="en-US" altLang="zh-CN" dirty="0" err="1" smtClean="0">
                <a:solidFill>
                  <a:srgbClr val="FF0000"/>
                </a:solidFill>
              </a:rPr>
              <a:t>vptr</a:t>
            </a:r>
            <a:r>
              <a:rPr kumimoji="1" lang="zh-CN" altLang="en-US" dirty="0" smtClean="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smtClean="0"/>
              <a:t>C++ </a:t>
            </a:r>
            <a:r>
              <a:rPr lang="en-US" altLang="ja-JP" b="1" dirty="0" smtClean="0">
                <a:solidFill>
                  <a:srgbClr val="FF0000"/>
                </a:solidFill>
              </a:rPr>
              <a:t>Polymorphism</a:t>
            </a:r>
          </a:p>
          <a:p>
            <a:pPr marL="285750" indent="-285750">
              <a:buFont typeface="Arial" panose="020B0604020202020204" pitchFamily="34" charset="0"/>
              <a:buChar char="•"/>
            </a:pPr>
            <a:r>
              <a:rPr lang="zh-CN" altLang="en-US" dirty="0" smtClean="0"/>
              <a:t>有两种</a:t>
            </a:r>
            <a:r>
              <a:rPr lang="en-US" altLang="zh-CN" dirty="0" smtClean="0"/>
              <a:t>polymorphism</a:t>
            </a:r>
          </a:p>
          <a:p>
            <a:pPr marL="742950" lvl="1" indent="-285750">
              <a:buFont typeface="Arial" panose="020B0604020202020204" pitchFamily="34" charset="0"/>
              <a:buChar char="•"/>
            </a:pPr>
            <a:r>
              <a:rPr lang="en-US" altLang="ja-JP" dirty="0" smtClean="0"/>
              <a:t>Compile time polymorphism</a:t>
            </a:r>
          </a:p>
          <a:p>
            <a:pPr marL="1200150" lvl="2" indent="-285750">
              <a:buFont typeface="Arial" panose="020B0604020202020204" pitchFamily="34" charset="0"/>
              <a:buChar char="•"/>
            </a:pPr>
            <a:r>
              <a:rPr lang="en-US" altLang="zh-CN" dirty="0" smtClean="0"/>
              <a:t>function overloading </a:t>
            </a:r>
          </a:p>
          <a:p>
            <a:pPr marL="1657350" lvl="3" indent="-285750">
              <a:buFont typeface="Arial" panose="020B0604020202020204" pitchFamily="34" charset="0"/>
              <a:buChar char="•"/>
            </a:pPr>
            <a:r>
              <a:rPr lang="en-US" altLang="zh-CN" dirty="0" smtClean="0"/>
              <a:t>(</a:t>
            </a:r>
            <a:r>
              <a:rPr lang="zh-CN" altLang="en-US" dirty="0" smtClean="0"/>
              <a:t>在一个</a:t>
            </a:r>
            <a:r>
              <a:rPr lang="en-US" altLang="zh-CN" dirty="0" smtClean="0"/>
              <a:t>class</a:t>
            </a:r>
            <a:r>
              <a:rPr lang="zh-CN" altLang="en-US" dirty="0" smtClean="0"/>
              <a:t>内定义好几个同样名字的</a:t>
            </a:r>
            <a:r>
              <a:rPr lang="en-US" altLang="zh-CN" dirty="0" err="1" smtClean="0"/>
              <a:t>func</a:t>
            </a:r>
            <a:r>
              <a:rPr lang="zh-CN" altLang="en-US" dirty="0" smtClean="0"/>
              <a:t>，每个</a:t>
            </a:r>
            <a:r>
              <a:rPr lang="en-US" altLang="zh-CN" dirty="0" err="1" smtClean="0"/>
              <a:t>func</a:t>
            </a:r>
            <a:r>
              <a:rPr lang="zh-CN" altLang="en-US" dirty="0" smtClean="0"/>
              <a:t>的</a:t>
            </a:r>
            <a:r>
              <a:rPr lang="en-US" altLang="zh-CN" dirty="0" smtClean="0"/>
              <a:t>input parameter</a:t>
            </a:r>
            <a:r>
              <a:rPr lang="zh-CN" altLang="en-US" dirty="0" smtClean="0"/>
              <a:t>不同</a:t>
            </a:r>
            <a:r>
              <a:rPr lang="en-US" altLang="zh-CN" dirty="0" smtClean="0"/>
              <a:t>)</a:t>
            </a:r>
            <a:endParaRPr lang="en-US" altLang="zh-CN" dirty="0"/>
          </a:p>
          <a:p>
            <a:pPr marL="1657350" lvl="3" indent="-285750">
              <a:buFont typeface="Arial" panose="020B0604020202020204" pitchFamily="34" charset="0"/>
              <a:buChar char="•"/>
            </a:pPr>
            <a:r>
              <a:rPr lang="zh-CN" altLang="en-US" dirty="0" smtClean="0"/>
              <a:t>或者是</a:t>
            </a:r>
            <a:r>
              <a:rPr lang="zh-CN" altLang="en-US" dirty="0"/>
              <a:t>在</a:t>
            </a:r>
            <a:r>
              <a:rPr lang="zh-CN" altLang="en-US" dirty="0" smtClean="0"/>
              <a:t>子</a:t>
            </a:r>
            <a:r>
              <a:rPr lang="en-US" altLang="zh-CN" dirty="0" smtClean="0"/>
              <a:t>derived class</a:t>
            </a:r>
            <a:r>
              <a:rPr lang="zh-CN" altLang="en-US" dirty="0" smtClean="0"/>
              <a:t>中从写</a:t>
            </a:r>
            <a:r>
              <a:rPr lang="en-US" altLang="zh-CN" dirty="0" smtClean="0"/>
              <a:t>base class</a:t>
            </a:r>
            <a:r>
              <a:rPr lang="zh-CN" altLang="en-US" dirty="0" smtClean="0"/>
              <a:t>的</a:t>
            </a:r>
            <a:r>
              <a:rPr lang="en-US" altLang="zh-CN" dirty="0" err="1" smtClean="0"/>
              <a:t>func</a:t>
            </a:r>
            <a:endParaRPr lang="en-US" altLang="zh-CN" dirty="0" smtClean="0"/>
          </a:p>
          <a:p>
            <a:pPr marL="1200150" lvl="2" indent="-285750">
              <a:buFont typeface="Arial" panose="020B0604020202020204" pitchFamily="34" charset="0"/>
              <a:buChar char="•"/>
            </a:pPr>
            <a:r>
              <a:rPr lang="en-US" altLang="zh-CN" dirty="0" smtClean="0"/>
              <a:t>operator overloading</a:t>
            </a:r>
            <a:endParaRPr lang="en-US" altLang="ja-JP" dirty="0" smtClean="0"/>
          </a:p>
          <a:p>
            <a:pPr marL="742950" lvl="1" indent="-285750">
              <a:buFont typeface="Arial" panose="020B0604020202020204" pitchFamily="34" charset="0"/>
              <a:buChar char="•"/>
            </a:pPr>
            <a:r>
              <a:rPr lang="en-US" altLang="ja-JP" dirty="0" smtClean="0"/>
              <a:t>Runtime polymorphism</a:t>
            </a:r>
          </a:p>
          <a:p>
            <a:pPr marL="1200150" lvl="2" indent="-285750">
              <a:buFont typeface="Arial" panose="020B0604020202020204" pitchFamily="34" charset="0"/>
              <a:buChar char="•"/>
            </a:pPr>
            <a:r>
              <a:rPr lang="en-US" altLang="zh-CN" dirty="0" smtClean="0"/>
              <a:t>Function overloading (</a:t>
            </a:r>
            <a:r>
              <a:rPr lang="zh-CN" altLang="en-US" dirty="0" smtClean="0"/>
              <a:t>在一个继承</a:t>
            </a:r>
            <a:r>
              <a:rPr lang="en-US" altLang="zh-CN" dirty="0" smtClean="0"/>
              <a:t>base</a:t>
            </a:r>
            <a:r>
              <a:rPr lang="zh-CN" altLang="en-US" dirty="0" smtClean="0"/>
              <a:t>的</a:t>
            </a:r>
            <a:r>
              <a:rPr lang="en-US" altLang="zh-CN" dirty="0" smtClean="0"/>
              <a:t>derived class</a:t>
            </a:r>
            <a:r>
              <a:rPr lang="zh-CN" altLang="en-US" dirty="0" smtClean="0"/>
              <a:t>中从写</a:t>
            </a:r>
            <a:r>
              <a:rPr lang="en-US" altLang="zh-CN" dirty="0" smtClean="0"/>
              <a:t>based class</a:t>
            </a:r>
            <a:r>
              <a:rPr lang="zh-CN" altLang="en-US" dirty="0" smtClean="0"/>
              <a:t>的</a:t>
            </a:r>
            <a:r>
              <a:rPr lang="en-US" altLang="zh-CN" dirty="0" smtClean="0"/>
              <a:t>virtual </a:t>
            </a:r>
            <a:r>
              <a:rPr lang="en-US" altLang="zh-CN" dirty="0" err="1" smtClean="0"/>
              <a:t>func</a:t>
            </a:r>
            <a:r>
              <a:rPr lang="en-US" altLang="zh-CN" dirty="0" smtClean="0"/>
              <a:t>)</a:t>
            </a:r>
          </a:p>
          <a:p>
            <a:pPr marL="1200150" lvl="2" indent="-285750">
              <a:buFont typeface="Arial" panose="020B0604020202020204" pitchFamily="34" charset="0"/>
              <a:buChar char="•"/>
            </a:pPr>
            <a:r>
              <a:rPr lang="en-US" altLang="ja-JP" dirty="0"/>
              <a:t>Runtime </a:t>
            </a:r>
            <a:r>
              <a:rPr lang="en-US" altLang="ja-JP" dirty="0" smtClean="0"/>
              <a:t>polymorphism</a:t>
            </a:r>
            <a:r>
              <a:rPr lang="zh-CN" altLang="en-US" dirty="0" smtClean="0"/>
              <a:t>是由</a:t>
            </a:r>
            <a:r>
              <a:rPr lang="en-US" altLang="zh-CN" dirty="0" smtClean="0"/>
              <a:t>virtual functions</a:t>
            </a:r>
            <a:r>
              <a:rPr lang="zh-CN" altLang="en-US" dirty="0" smtClean="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smtClean="0"/>
              <a:t>总结一下，想先分清楚</a:t>
            </a:r>
            <a:r>
              <a:rPr lang="en-US" altLang="zh-CN" dirty="0" smtClean="0"/>
              <a:t>C++</a:t>
            </a:r>
            <a:r>
              <a:rPr lang="zh-CN" altLang="en-US" dirty="0" smtClean="0"/>
              <a:t>的</a:t>
            </a:r>
            <a:r>
              <a:rPr lang="en-US" altLang="ja-JP" b="1" dirty="0" smtClean="0">
                <a:solidFill>
                  <a:srgbClr val="FF0000"/>
                </a:solidFill>
              </a:rPr>
              <a:t>Polymorphism</a:t>
            </a:r>
            <a:r>
              <a:rPr lang="zh-CN" altLang="en-US" b="1" dirty="0" smtClean="0"/>
              <a:t>和</a:t>
            </a:r>
            <a:r>
              <a:rPr lang="en-US" altLang="ja-JP" b="1" dirty="0">
                <a:solidFill>
                  <a:srgbClr val="FF0000"/>
                </a:solidFill>
              </a:rPr>
              <a:t>virtual </a:t>
            </a:r>
            <a:r>
              <a:rPr lang="en-US" altLang="ja-JP" b="1" dirty="0" smtClean="0">
                <a:solidFill>
                  <a:srgbClr val="FF0000"/>
                </a:solidFill>
              </a:rPr>
              <a:t>functions</a:t>
            </a:r>
            <a:r>
              <a:rPr lang="zh-CN" altLang="en-US" b="1" dirty="0" smtClean="0"/>
              <a:t>，先分清概念</a:t>
            </a:r>
            <a:r>
              <a:rPr lang="en-US" altLang="zh-CN" b="1" dirty="0" smtClean="0"/>
              <a:t>runtime bind</a:t>
            </a:r>
            <a:r>
              <a:rPr lang="zh-CN" altLang="en-US" b="1" dirty="0" smtClean="0"/>
              <a:t>和</a:t>
            </a:r>
            <a:r>
              <a:rPr lang="en-US" altLang="zh-CN" b="1" dirty="0" smtClean="0"/>
              <a:t>compile time bind</a:t>
            </a:r>
            <a:endParaRPr lang="en-US" altLang="ja-JP" dirty="0"/>
          </a:p>
        </p:txBody>
      </p:sp>
    </p:spTree>
    <p:extLst>
      <p:ext uri="{BB962C8B-B14F-4D97-AF65-F5344CB8AC3E}">
        <p14:creationId xmlns:p14="http://schemas.microsoft.com/office/powerpoint/2010/main" val="109428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smtClean="0"/>
              <a:t>How </a:t>
            </a:r>
            <a:r>
              <a:rPr kumimoji="1" lang="en-US" altLang="ja-JP" sz="1400" b="1" dirty="0" smtClean="0">
                <a:solidFill>
                  <a:srgbClr val="FF0000"/>
                </a:solidFill>
              </a:rPr>
              <a:t>float numbers </a:t>
            </a:r>
            <a:r>
              <a:rPr kumimoji="1" lang="en-US" altLang="ja-JP" sz="1400" dirty="0" smtClean="0"/>
              <a:t>are stored in memory?</a:t>
            </a:r>
          </a:p>
          <a:p>
            <a:pPr marL="342900" indent="-342900">
              <a:buFont typeface="+mj-lt"/>
              <a:buAutoNum type="arabicPeriod"/>
            </a:pPr>
            <a:r>
              <a:rPr kumimoji="1" lang="en-US" altLang="ja-JP" sz="1400" dirty="0" smtClean="0"/>
              <a:t>First know how to convert </a:t>
            </a:r>
            <a:r>
              <a:rPr kumimoji="1" lang="en-US" altLang="ja-JP" sz="1400" b="1" dirty="0" smtClean="0"/>
              <a:t>decimal float number </a:t>
            </a:r>
            <a:r>
              <a:rPr kumimoji="1" lang="en-US" altLang="ja-JP" sz="1400" dirty="0" smtClean="0"/>
              <a:t>to a </a:t>
            </a:r>
            <a:r>
              <a:rPr kumimoji="1" lang="en-US" altLang="ja-JP" sz="1400" b="1" dirty="0" smtClean="0"/>
              <a:t>binary float number</a:t>
            </a:r>
          </a:p>
          <a:p>
            <a:pPr marL="800100" lvl="1" indent="-342900">
              <a:buFont typeface="Arial" panose="020B0604020202020204" pitchFamily="34" charset="0"/>
              <a:buChar char="•"/>
            </a:pPr>
            <a:r>
              <a:rPr lang="zh-CN" altLang="en-US" sz="1400" b="1" dirty="0" smtClean="0"/>
              <a:t>见上图</a:t>
            </a:r>
            <a:endParaRPr lang="en-US" altLang="zh-CN" sz="1400" b="1" dirty="0" smtClean="0"/>
          </a:p>
          <a:p>
            <a:pPr marL="342900" indent="-342900">
              <a:buFont typeface="+mj-lt"/>
              <a:buAutoNum type="arabicPeriod"/>
            </a:pPr>
            <a:r>
              <a:rPr kumimoji="1" lang="en-US" altLang="ja-JP" sz="1400" dirty="0" smtClean="0"/>
              <a:t>Then we can know how float numbers are stored in memory.</a:t>
            </a:r>
          </a:p>
          <a:p>
            <a:pPr marL="800100" lvl="1" indent="-342900">
              <a:buFont typeface="Arial" panose="020B0604020202020204" pitchFamily="34" charset="0"/>
              <a:buChar char="•"/>
            </a:pPr>
            <a:r>
              <a:rPr kumimoji="1" lang="en-US" altLang="ja-JP" sz="1400" dirty="0" smtClean="0"/>
              <a:t>For 10.75, we first convert it to (1.01011) * 2^3 (</a:t>
            </a:r>
            <a:r>
              <a:rPr lang="en-US" altLang="zh-CN" sz="1400" dirty="0" smtClean="0"/>
              <a:t>To generalize, </a:t>
            </a:r>
            <a:r>
              <a:rPr lang="zh-CN" altLang="en-US" sz="1400" dirty="0" smtClean="0"/>
              <a:t>这个形式就是 </a:t>
            </a:r>
            <a:r>
              <a:rPr lang="en-US" altLang="zh-CN" sz="1400" dirty="0" smtClean="0"/>
              <a:t>significant * 2^exponent</a:t>
            </a:r>
            <a:r>
              <a:rPr kumimoji="1" lang="en-US" altLang="ja-JP" sz="1400" dirty="0" smtClean="0"/>
              <a:t>)</a:t>
            </a:r>
          </a:p>
          <a:p>
            <a:pPr marL="800100" lvl="1" indent="-342900">
              <a:buFont typeface="Arial" panose="020B0604020202020204" pitchFamily="34" charset="0"/>
              <a:buChar char="•"/>
            </a:pPr>
            <a:r>
              <a:rPr kumimoji="1" lang="zh-CN" altLang="en-US" sz="1400" dirty="0" smtClean="0"/>
              <a:t>对于</a:t>
            </a:r>
            <a:r>
              <a:rPr kumimoji="1" lang="en-US" altLang="zh-CN" sz="1400" dirty="0" smtClean="0"/>
              <a:t>10.75</a:t>
            </a:r>
            <a:r>
              <a:rPr kumimoji="1" lang="zh-CN" altLang="en-US" sz="1400" dirty="0" smtClean="0"/>
              <a:t>来说，</a:t>
            </a:r>
            <a:r>
              <a:rPr kumimoji="1" lang="en-US" altLang="zh-CN" sz="1400" dirty="0" smtClean="0"/>
              <a:t>exponent=3, significant=1.01011</a:t>
            </a:r>
          </a:p>
          <a:p>
            <a:pPr marL="800100" lvl="1" indent="-342900">
              <a:buFont typeface="Arial" panose="020B0604020202020204" pitchFamily="34" charset="0"/>
              <a:buChar char="•"/>
            </a:pPr>
            <a:r>
              <a:rPr kumimoji="1" lang="en-US" altLang="ja-JP" sz="1400" dirty="0" smtClean="0"/>
              <a:t>Add bias to exponent (</a:t>
            </a:r>
            <a:r>
              <a:rPr kumimoji="1" lang="zh-CN" altLang="en-US" sz="1400" dirty="0" smtClean="0"/>
              <a:t>因为</a:t>
            </a:r>
            <a:r>
              <a:rPr kumimoji="1" lang="en-US" altLang="zh-CN" sz="1400" dirty="0" smtClean="0"/>
              <a:t>exponent</a:t>
            </a:r>
            <a:r>
              <a:rPr kumimoji="1" lang="zh-CN" altLang="en-US" sz="1400" dirty="0" smtClean="0"/>
              <a:t>可以使负的或正的</a:t>
            </a:r>
            <a:r>
              <a:rPr kumimoji="1" lang="en-US" altLang="ja-JP" sz="1400" dirty="0" smtClean="0"/>
              <a:t>), </a:t>
            </a:r>
          </a:p>
          <a:p>
            <a:pPr marL="1257300" lvl="2" indent="-342900">
              <a:buFont typeface="Arial" panose="020B0604020202020204" pitchFamily="34" charset="0"/>
              <a:buChar char="•"/>
            </a:pPr>
            <a:r>
              <a:rPr kumimoji="1" lang="en-US" altLang="ja-JP" sz="1400" dirty="0" smtClean="0"/>
              <a:t>3 (exponent) </a:t>
            </a:r>
            <a:r>
              <a:rPr lang="en-US" altLang="zh-CN" sz="1400" dirty="0" smtClean="0"/>
              <a:t>+ bias (2^(8-1)-1) = 130(decimal) = 10000010(binary), </a:t>
            </a:r>
            <a:r>
              <a:rPr lang="zh-CN" altLang="en-US" sz="1400" dirty="0" smtClean="0"/>
              <a:t>这里的</a:t>
            </a:r>
            <a:r>
              <a:rPr lang="en-US" altLang="zh-CN" sz="1400" dirty="0" smtClean="0"/>
              <a:t>8-1</a:t>
            </a:r>
            <a:r>
              <a:rPr lang="zh-CN" altLang="en-US" sz="1400" dirty="0" smtClean="0"/>
              <a:t>是因为</a:t>
            </a:r>
            <a:r>
              <a:rPr lang="en-US" altLang="zh-CN" sz="1400" dirty="0" smtClean="0"/>
              <a:t>exponent</a:t>
            </a:r>
            <a:r>
              <a:rPr lang="zh-CN" altLang="en-US" sz="1400" dirty="0" smtClean="0"/>
              <a:t>有</a:t>
            </a:r>
            <a:r>
              <a:rPr lang="en-US" altLang="zh-CN" sz="1400" dirty="0" smtClean="0"/>
              <a:t>8bit</a:t>
            </a:r>
          </a:p>
          <a:p>
            <a:pPr marL="800100" lvl="1" indent="-342900">
              <a:buFont typeface="Arial" panose="020B0604020202020204" pitchFamily="34" charset="0"/>
              <a:buChar char="•"/>
            </a:pPr>
            <a:r>
              <a:rPr lang="zh-CN" altLang="en-US" sz="1400" dirty="0" smtClean="0"/>
              <a:t>对于</a:t>
            </a:r>
            <a:r>
              <a:rPr lang="en-US" altLang="zh-CN" sz="1400" dirty="0" smtClean="0"/>
              <a:t>significant</a:t>
            </a:r>
            <a:r>
              <a:rPr lang="zh-CN" altLang="en-US" sz="1400" dirty="0" smtClean="0"/>
              <a:t>而言，</a:t>
            </a:r>
            <a:r>
              <a:rPr lang="en-US" altLang="zh-CN" sz="1400" dirty="0" smtClean="0"/>
              <a:t>1.xxxxx</a:t>
            </a:r>
            <a:r>
              <a:rPr lang="zh-CN" altLang="en-US" sz="1400" dirty="0" smtClean="0"/>
              <a:t>中的</a:t>
            </a:r>
            <a:r>
              <a:rPr lang="en-US" altLang="zh-CN" sz="1400" dirty="0" smtClean="0"/>
              <a:t>1</a:t>
            </a:r>
            <a:r>
              <a:rPr lang="zh-CN" altLang="en-US" sz="1400" dirty="0" smtClean="0"/>
              <a:t>是多余的，因为每个</a:t>
            </a:r>
            <a:r>
              <a:rPr lang="en-US" altLang="zh-CN" sz="1400" dirty="0" smtClean="0"/>
              <a:t>binary float number</a:t>
            </a:r>
            <a:r>
              <a:rPr lang="zh-CN" altLang="en-US" sz="1400" dirty="0" smtClean="0"/>
              <a:t>都可以转换成</a:t>
            </a:r>
            <a:r>
              <a:rPr lang="en-US" altLang="zh-CN" sz="1400" dirty="0" smtClean="0"/>
              <a:t>1.xxxx</a:t>
            </a:r>
            <a:r>
              <a:rPr lang="zh-CN" altLang="en-US" sz="1400" dirty="0" smtClean="0"/>
              <a:t>，所以</a:t>
            </a:r>
            <a:r>
              <a:rPr lang="en-US" altLang="zh-CN" sz="1400" dirty="0" smtClean="0"/>
              <a:t>significant=(01011)</a:t>
            </a:r>
            <a:endParaRPr lang="en-US" altLang="zh-CN" sz="1400" dirty="0"/>
          </a:p>
          <a:p>
            <a:pPr marL="800100" lvl="1" indent="-342900">
              <a:buFont typeface="Arial" panose="020B0604020202020204" pitchFamily="34" charset="0"/>
              <a:buChar char="•"/>
            </a:pPr>
            <a:r>
              <a:rPr lang="zh-CN" altLang="en-US" sz="1400" dirty="0" smtClean="0"/>
              <a:t>最后，</a:t>
            </a:r>
            <a:r>
              <a:rPr lang="en-US" altLang="zh-CN" sz="1400" dirty="0" smtClean="0"/>
              <a:t>10.75</a:t>
            </a:r>
            <a:r>
              <a:rPr lang="zh-CN" altLang="en-US" sz="1400" dirty="0" smtClean="0"/>
              <a:t>在</a:t>
            </a:r>
            <a:r>
              <a:rPr lang="en-US" altLang="zh-CN" sz="1400" dirty="0" smtClean="0"/>
              <a:t>memory</a:t>
            </a:r>
            <a:r>
              <a:rPr lang="zh-CN" altLang="en-US" sz="1400" dirty="0" smtClean="0"/>
              <a:t>上是用一下形式保存的</a:t>
            </a:r>
            <a:endParaRPr lang="en-US" altLang="zh-CN" sz="1400" dirty="0" smtClean="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smtClean="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smtClean="0">
                  <a:solidFill>
                    <a:srgbClr val="FF0000"/>
                  </a:solidFill>
                </a:rPr>
                <a:t>2.33 to binary float</a:t>
              </a:r>
            </a:p>
            <a:p>
              <a:r>
                <a:rPr lang="zh-CN" altLang="en-US" dirty="0" smtClean="0">
                  <a:solidFill>
                    <a:srgbClr val="FF0000"/>
                  </a:solidFill>
                </a:rPr>
                <a:t>这个</a:t>
              </a:r>
              <a:r>
                <a:rPr lang="en-US" altLang="zh-CN" dirty="0" smtClean="0">
                  <a:solidFill>
                    <a:srgbClr val="FF0000"/>
                  </a:solidFill>
                </a:rPr>
                <a:t>case</a:t>
              </a:r>
              <a:r>
                <a:rPr lang="zh-CN" altLang="en-US" dirty="0" smtClean="0">
                  <a:solidFill>
                    <a:srgbClr val="FF0000"/>
                  </a:solidFill>
                </a:rPr>
                <a:t>比较难</a:t>
              </a:r>
              <a:r>
                <a:rPr lang="en-US" altLang="zh-CN" dirty="0" smtClean="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smtClean="0"/>
              <a:t>What is </a:t>
            </a:r>
            <a:r>
              <a:rPr kumimoji="1" lang="en-US" altLang="ja-JP" b="1" dirty="0" smtClean="0">
                <a:solidFill>
                  <a:srgbClr val="FF0000"/>
                </a:solidFill>
              </a:rPr>
              <a:t>2’s complement</a:t>
            </a:r>
            <a:r>
              <a:rPr kumimoji="1" lang="en-US" altLang="ja-JP" dirty="0" smtClean="0"/>
              <a:t>?</a:t>
            </a:r>
            <a:endParaRPr lang="en-US" altLang="ja-JP" dirty="0"/>
          </a:p>
          <a:p>
            <a:pPr marL="285750" indent="-285750">
              <a:buFont typeface="Arial" panose="020B0604020202020204" pitchFamily="34" charset="0"/>
              <a:buChar char="•"/>
            </a:pPr>
            <a:r>
              <a:rPr lang="en-US" altLang="ja-JP" sz="1400" dirty="0" smtClean="0"/>
              <a:t>Two's </a:t>
            </a:r>
            <a:r>
              <a:rPr lang="en-US" altLang="ja-JP" sz="1400" dirty="0"/>
              <a:t>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r>
              <a:rPr lang="en-US" altLang="ja-JP" sz="1400" dirty="0" smtClean="0"/>
              <a:t>).</a:t>
            </a:r>
            <a:endParaRPr lang="en-US" altLang="ja-JP" sz="1400" dirty="0"/>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smtClean="0">
                <a:solidFill>
                  <a:srgbClr val="FF0000"/>
                </a:solidFill>
              </a:rPr>
              <a:t>例子</a:t>
            </a:r>
            <a:endParaRPr kumimoji="1" lang="en-US" altLang="ja-JP" dirty="0" smtClean="0">
              <a:solidFill>
                <a:srgbClr val="FF0000"/>
              </a:solidFill>
            </a:endParaRPr>
          </a:p>
          <a:p>
            <a:r>
              <a:rPr kumimoji="1" lang="en-US" altLang="ja-JP" dirty="0" smtClean="0">
                <a:solidFill>
                  <a:srgbClr val="FF0000"/>
                </a:solidFill>
              </a:rPr>
              <a:t>1110 + 0010 = 10000, </a:t>
            </a:r>
            <a:r>
              <a:rPr kumimoji="1" lang="zh-CN" altLang="en-US" dirty="0" smtClean="0">
                <a:solidFill>
                  <a:srgbClr val="FF0000"/>
                </a:solidFill>
              </a:rPr>
              <a:t>进位的</a:t>
            </a:r>
            <a:r>
              <a:rPr kumimoji="1" lang="en-US" altLang="zh-CN" dirty="0" smtClean="0">
                <a:solidFill>
                  <a:srgbClr val="FF0000"/>
                </a:solidFill>
              </a:rPr>
              <a:t>1</a:t>
            </a:r>
            <a:r>
              <a:rPr kumimoji="1" lang="zh-CN" altLang="en-US" dirty="0" smtClean="0">
                <a:solidFill>
                  <a:srgbClr val="FF0000"/>
                </a:solidFill>
              </a:rPr>
              <a:t>会被扔掉</a:t>
            </a:r>
            <a:endParaRPr kumimoji="1" lang="en-US" altLang="ja-JP" dirty="0" smtClean="0">
              <a:solidFill>
                <a:srgbClr val="FF0000"/>
              </a:solidFill>
            </a:endParaRPr>
          </a:p>
          <a:p>
            <a:r>
              <a:rPr lang="zh-CN" altLang="en-US" dirty="0" smtClean="0">
                <a:solidFill>
                  <a:srgbClr val="FF0000"/>
                </a:solidFill>
              </a:rPr>
              <a:t>等价于</a:t>
            </a:r>
            <a:r>
              <a:rPr lang="en-US" altLang="ja-JP" dirty="0" smtClean="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181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r>
              <a:rPr lang="en-US" altLang="ja-JP" dirty="0" smtClean="0"/>
              <a:t>) </a:t>
            </a:r>
            <a:r>
              <a:rPr lang="zh-CN" altLang="en-US" dirty="0" smtClean="0"/>
              <a:t>就是</a:t>
            </a:r>
            <a:r>
              <a:rPr lang="en-US" altLang="zh-CN" dirty="0" err="1" smtClean="0"/>
              <a:t>wifi</a:t>
            </a:r>
            <a:r>
              <a:rPr lang="zh-CN" altLang="en-US" dirty="0" smtClean="0"/>
              <a:t>的</a:t>
            </a:r>
            <a:r>
              <a:rPr lang="en-US" altLang="zh-CN" dirty="0" smtClean="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smtClean="0"/>
              <a:t>to folder </a:t>
            </a:r>
            <a:r>
              <a:rPr lang="en-US" altLang="ja-JP" b="1" i="1" dirty="0" err="1"/>
              <a:t>C</a:t>
            </a:r>
            <a:r>
              <a:rPr lang="en-US" altLang="ja-JP" b="1" i="1" dirty="0" err="1" smtClean="0"/>
              <a:t>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a:t>
            </a:r>
            <a:r>
              <a:rPr kumimoji="1" lang="en-US" altLang="ja-JP" dirty="0" smtClean="0"/>
              <a:t>): </a:t>
            </a:r>
            <a:r>
              <a:rPr lang="zh-CN" altLang="en-US" dirty="0" smtClean="0"/>
              <a:t>攻击</a:t>
            </a:r>
            <a:r>
              <a:rPr lang="en-US" altLang="zh-CN" dirty="0" smtClean="0"/>
              <a:t>tool</a:t>
            </a:r>
            <a:r>
              <a:rPr lang="zh-CN" altLang="en-US" dirty="0" smtClean="0"/>
              <a:t>，用来</a:t>
            </a:r>
            <a:r>
              <a:rPr lang="en-US" altLang="zh-CN" dirty="0" smtClean="0"/>
              <a:t>port scan</a:t>
            </a:r>
            <a:r>
              <a:rPr lang="zh-CN" altLang="en-US" dirty="0" smtClean="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48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smtClean="0">
                <a:solidFill>
                  <a:srgbClr val="FF0000"/>
                </a:solidFill>
              </a:rPr>
              <a:t>AVTP</a:t>
            </a:r>
            <a:r>
              <a:rPr kumimoji="1" lang="en-US" altLang="ja-JP" dirty="0" smtClean="0"/>
              <a:t>: </a:t>
            </a:r>
            <a:r>
              <a:rPr lang="en-US" altLang="ja-JP" dirty="0" smtClean="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841"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smtClean="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smtClean="0"/>
              <a:t>Request</a:t>
            </a:r>
            <a:r>
              <a:rPr lang="zh-CN" altLang="en-US" dirty="0" smtClean="0"/>
              <a:t>的</a:t>
            </a:r>
            <a:r>
              <a:rPr lang="en-US" altLang="zh-CN" dirty="0" err="1" smtClean="0"/>
              <a:t>HTTPheader</a:t>
            </a:r>
            <a:r>
              <a:rPr lang="zh-CN" altLang="en-US" dirty="0" smtClean="0"/>
              <a:t>中有一个</a:t>
            </a:r>
            <a:r>
              <a:rPr lang="en-US" altLang="zh-CN" dirty="0" smtClean="0"/>
              <a:t>content-type header</a:t>
            </a:r>
            <a:r>
              <a:rPr lang="zh-CN" altLang="en-US" dirty="0" smtClean="0"/>
              <a:t>，可以指定</a:t>
            </a:r>
            <a:r>
              <a:rPr lang="en-US" altLang="zh-CN" dirty="0" smtClean="0"/>
              <a:t>data type </a:t>
            </a:r>
          </a:p>
          <a:p>
            <a:r>
              <a:rPr lang="en-US" altLang="zh-CN" dirty="0" smtClean="0"/>
              <a:t>(e.g., client</a:t>
            </a:r>
            <a:r>
              <a:rPr lang="zh-CN" altLang="en-US" dirty="0"/>
              <a:t>想</a:t>
            </a:r>
            <a:r>
              <a:rPr lang="zh-CN" altLang="en-US" dirty="0" smtClean="0"/>
              <a:t>送</a:t>
            </a:r>
            <a:r>
              <a:rPr lang="en-US" altLang="zh-CN" dirty="0" smtClean="0"/>
              <a:t>zip</a:t>
            </a:r>
            <a:r>
              <a:rPr lang="zh-CN" altLang="en-US" dirty="0" smtClean="0"/>
              <a:t>给</a:t>
            </a:r>
            <a:r>
              <a:rPr lang="en-US" altLang="zh-CN" dirty="0" smtClean="0"/>
              <a:t>server</a:t>
            </a:r>
            <a:r>
              <a:rPr lang="zh-CN" altLang="en-US" dirty="0" smtClean="0"/>
              <a:t>的时候可以用</a:t>
            </a:r>
            <a:r>
              <a:rPr lang="en-US" altLang="zh-CN" dirty="0" smtClean="0"/>
              <a:t>POST verb</a:t>
            </a:r>
            <a:r>
              <a:rPr lang="zh-CN" altLang="en-US" dirty="0" smtClean="0"/>
              <a:t>加</a:t>
            </a:r>
            <a:r>
              <a:rPr lang="en-US" altLang="zh-CN" dirty="0" smtClean="0"/>
              <a:t>content-type: application/zip)</a:t>
            </a:r>
          </a:p>
          <a:p>
            <a:r>
              <a:rPr lang="en-US" altLang="zh-CN" dirty="0" smtClean="0"/>
              <a:t>By the way, client</a:t>
            </a:r>
            <a:r>
              <a:rPr lang="zh-CN" altLang="en-US" dirty="0" smtClean="0"/>
              <a:t>的</a:t>
            </a:r>
            <a:r>
              <a:rPr lang="en-US" altLang="zh-CN" dirty="0" smtClean="0"/>
              <a:t>request</a:t>
            </a:r>
            <a:r>
              <a:rPr lang="zh-CN" altLang="en-US" dirty="0" smtClean="0"/>
              <a:t>中也有</a:t>
            </a:r>
            <a:r>
              <a:rPr lang="en-US" altLang="zh-CN" dirty="0" smtClean="0"/>
              <a:t>accept header, </a:t>
            </a:r>
            <a:r>
              <a:rPr lang="zh-CN" altLang="en-US" dirty="0" smtClean="0"/>
              <a:t>这个</a:t>
            </a:r>
            <a:r>
              <a:rPr lang="en-US" altLang="zh-CN" dirty="0" smtClean="0"/>
              <a:t>header</a:t>
            </a:r>
            <a:r>
              <a:rPr lang="zh-CN" altLang="en-US" dirty="0" smtClean="0"/>
              <a:t>经常和</a:t>
            </a:r>
            <a:r>
              <a:rPr lang="en-US" altLang="zh-CN" dirty="0" smtClean="0"/>
              <a:t>GET</a:t>
            </a:r>
            <a:r>
              <a:rPr lang="zh-CN" altLang="en-US" dirty="0" smtClean="0"/>
              <a:t>连用，</a:t>
            </a:r>
            <a:r>
              <a:rPr lang="en-US" altLang="zh-CN" dirty="0" smtClean="0"/>
              <a:t>client</a:t>
            </a:r>
            <a:r>
              <a:rPr lang="zh-CN" altLang="en-US" dirty="0" smtClean="0"/>
              <a:t>用这个</a:t>
            </a:r>
            <a:r>
              <a:rPr lang="en-US" altLang="zh-CN" dirty="0" smtClean="0"/>
              <a:t>header</a:t>
            </a:r>
            <a:r>
              <a:rPr lang="zh-CN" altLang="en-US" dirty="0" smtClean="0"/>
              <a:t>告诉</a:t>
            </a:r>
            <a:r>
              <a:rPr lang="en-US" altLang="zh-CN" dirty="0" smtClean="0"/>
              <a:t>server</a:t>
            </a:r>
            <a:r>
              <a:rPr lang="zh-CN" altLang="en-US" dirty="0" smtClean="0"/>
              <a:t>自己可以接受什么样的</a:t>
            </a:r>
            <a:r>
              <a:rPr lang="en-US" altLang="zh-CN" dirty="0" smtClean="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19080</TotalTime>
  <Words>26458</Words>
  <Application>Microsoft Office PowerPoint</Application>
  <PresentationFormat>画面に合わせる (4:3)</PresentationFormat>
  <Paragraphs>2894</Paragraphs>
  <Slides>151</Slides>
  <Notes>7</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151</vt:i4>
      </vt:variant>
    </vt:vector>
  </HeadingPairs>
  <TitlesOfParts>
    <vt:vector size="155"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2346</cp:revision>
  <dcterms:created xsi:type="dcterms:W3CDTF">2016-01-14T23:49:10Z</dcterms:created>
  <dcterms:modified xsi:type="dcterms:W3CDTF">2018-05-24T10:58:13Z</dcterms:modified>
</cp:coreProperties>
</file>